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0"/>
  </p:notesMasterIdLst>
  <p:sldIdLst>
    <p:sldId id="256" r:id="rId2"/>
    <p:sldId id="257" r:id="rId3"/>
    <p:sldId id="283" r:id="rId4"/>
    <p:sldId id="261" r:id="rId5"/>
    <p:sldId id="282" r:id="rId6"/>
    <p:sldId id="262" r:id="rId7"/>
    <p:sldId id="263" r:id="rId8"/>
    <p:sldId id="264" r:id="rId9"/>
    <p:sldId id="266" r:id="rId10"/>
    <p:sldId id="267" r:id="rId11"/>
    <p:sldId id="268" r:id="rId12"/>
    <p:sldId id="285" r:id="rId13"/>
    <p:sldId id="270" r:id="rId14"/>
    <p:sldId id="272" r:id="rId15"/>
    <p:sldId id="277" r:id="rId16"/>
    <p:sldId id="275" r:id="rId17"/>
    <p:sldId id="274" r:id="rId18"/>
    <p:sldId id="286" r:id="rId19"/>
    <p:sldId id="276" r:id="rId20"/>
    <p:sldId id="278" r:id="rId21"/>
    <p:sldId id="279" r:id="rId22"/>
    <p:sldId id="280" r:id="rId23"/>
    <p:sldId id="281" r:id="rId24"/>
    <p:sldId id="287" r:id="rId25"/>
    <p:sldId id="289" r:id="rId26"/>
    <p:sldId id="290" r:id="rId27"/>
    <p:sldId id="291" r:id="rId28"/>
    <p:sldId id="292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F393"/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57" autoAdjust="0"/>
    <p:restoredTop sz="86978" autoAdjust="0"/>
  </p:normalViewPr>
  <p:slideViewPr>
    <p:cSldViewPr snapToGrid="0">
      <p:cViewPr varScale="1">
        <p:scale>
          <a:sx n="75" d="100"/>
          <a:sy n="75" d="100"/>
        </p:scale>
        <p:origin x="66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88CE53-AB4F-4DC1-B74F-807286B75BA8}" type="datetimeFigureOut">
              <a:rPr lang="bg-BG" smtClean="0"/>
              <a:t>30.8.2022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4D420E-51F7-40EA-AA02-635E578042D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67216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4D420E-51F7-40EA-AA02-635E578042D9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08693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40EF-EB4C-455A-9311-5916DD807697}" type="datetimeFigureOut">
              <a:rPr lang="bg-BG" smtClean="0"/>
              <a:t>30.8.2022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16B2-5359-4BA2-B78C-3A44880B6D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11331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лавие и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40EF-EB4C-455A-9311-5916DD807697}" type="datetimeFigureOut">
              <a:rPr lang="bg-BG" smtClean="0"/>
              <a:t>30.8.2022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16B2-5359-4BA2-B78C-3A44880B6D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41423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40EF-EB4C-455A-9311-5916DD807697}" type="datetimeFigureOut">
              <a:rPr lang="bg-BG" smtClean="0"/>
              <a:t>30.8.2022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16B2-5359-4BA2-B78C-3A44880B6D7B}" type="slidenum">
              <a:rPr lang="bg-BG" smtClean="0"/>
              <a:t>‹#›</a:t>
            </a:fld>
            <a:endParaRPr lang="bg-BG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083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40EF-EB4C-455A-9311-5916DD807697}" type="datetimeFigureOut">
              <a:rPr lang="bg-BG" smtClean="0"/>
              <a:t>30.8.2022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16B2-5359-4BA2-B78C-3A44880B6D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03241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ичка с име на ци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40EF-EB4C-455A-9311-5916DD807697}" type="datetimeFigureOut">
              <a:rPr lang="bg-BG" smtClean="0"/>
              <a:t>30.8.2022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16B2-5359-4BA2-B78C-3A44880B6D7B}" type="slidenum">
              <a:rPr lang="bg-BG" smtClean="0"/>
              <a:t>‹#›</a:t>
            </a:fld>
            <a:endParaRPr lang="bg-BG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1954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или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40EF-EB4C-455A-9311-5916DD807697}" type="datetimeFigureOut">
              <a:rPr lang="bg-BG" smtClean="0"/>
              <a:t>30.8.2022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16B2-5359-4BA2-B78C-3A44880B6D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08816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40EF-EB4C-455A-9311-5916DD807697}" type="datetimeFigureOut">
              <a:rPr lang="bg-BG" smtClean="0"/>
              <a:t>30.8.2022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16B2-5359-4BA2-B78C-3A44880B6D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76005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40EF-EB4C-455A-9311-5916DD807697}" type="datetimeFigureOut">
              <a:rPr lang="bg-BG" smtClean="0"/>
              <a:t>30.8.2022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16B2-5359-4BA2-B78C-3A44880B6D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01043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40EF-EB4C-455A-9311-5916DD807697}" type="datetimeFigureOut">
              <a:rPr lang="bg-BG" smtClean="0"/>
              <a:t>30.8.2022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16B2-5359-4BA2-B78C-3A44880B6D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9278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40EF-EB4C-455A-9311-5916DD807697}" type="datetimeFigureOut">
              <a:rPr lang="bg-BG" smtClean="0"/>
              <a:t>30.8.2022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16B2-5359-4BA2-B78C-3A44880B6D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42567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40EF-EB4C-455A-9311-5916DD807697}" type="datetimeFigureOut">
              <a:rPr lang="bg-BG" smtClean="0"/>
              <a:t>30.8.2022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16B2-5359-4BA2-B78C-3A44880B6D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32339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40EF-EB4C-455A-9311-5916DD807697}" type="datetimeFigureOut">
              <a:rPr lang="bg-BG" smtClean="0"/>
              <a:t>30.8.2022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16B2-5359-4BA2-B78C-3A44880B6D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31772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40EF-EB4C-455A-9311-5916DD807697}" type="datetimeFigureOut">
              <a:rPr lang="bg-BG" smtClean="0"/>
              <a:t>30.8.2022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16B2-5359-4BA2-B78C-3A44880B6D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88225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40EF-EB4C-455A-9311-5916DD807697}" type="datetimeFigureOut">
              <a:rPr lang="bg-BG" smtClean="0"/>
              <a:t>30.8.2022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16B2-5359-4BA2-B78C-3A44880B6D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48428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40EF-EB4C-455A-9311-5916DD807697}" type="datetimeFigureOut">
              <a:rPr lang="bg-BG" smtClean="0"/>
              <a:t>30.8.2022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16B2-5359-4BA2-B78C-3A44880B6D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69102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Редактиране на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740EF-EB4C-455A-9311-5916DD807697}" type="datetimeFigureOut">
              <a:rPr lang="bg-BG" smtClean="0"/>
              <a:t>30.8.2022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216B2-5359-4BA2-B78C-3A44880B6D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15852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Редактиране на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740EF-EB4C-455A-9311-5916DD807697}" type="datetimeFigureOut">
              <a:rPr lang="bg-BG" smtClean="0"/>
              <a:t>30.8.2022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A4216B2-5359-4BA2-B78C-3A44880B6D7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5800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g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learningapps.org/" TargetMode="External"/><Relationship Id="rId13" Type="http://schemas.openxmlformats.org/officeDocument/2006/relationships/hyperlink" Target="https://h5p.org/" TargetMode="External"/><Relationship Id="rId3" Type="http://schemas.openxmlformats.org/officeDocument/2006/relationships/image" Target="../media/image67.jpg"/><Relationship Id="rId7" Type="http://schemas.openxmlformats.org/officeDocument/2006/relationships/hyperlink" Target="https://pixlr.com/" TargetMode="External"/><Relationship Id="rId12" Type="http://schemas.openxmlformats.org/officeDocument/2006/relationships/hyperlink" Target="https://www.legoduplokids.eu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docs.google.com/" TargetMode="External"/><Relationship Id="rId11" Type="http://schemas.openxmlformats.org/officeDocument/2006/relationships/hyperlink" Target="https://bg.padlet.com/" TargetMode="External"/><Relationship Id="rId5" Type="http://schemas.openxmlformats.org/officeDocument/2006/relationships/hyperlink" Target="https://classroom.google.com/" TargetMode="External"/><Relationship Id="rId10" Type="http://schemas.openxmlformats.org/officeDocument/2006/relationships/hyperlink" Target="http://www.polleverywhere.com/" TargetMode="External"/><Relationship Id="rId4" Type="http://schemas.openxmlformats.org/officeDocument/2006/relationships/image" Target="../media/image68.png"/><Relationship Id="rId9" Type="http://schemas.openxmlformats.org/officeDocument/2006/relationships/hyperlink" Target="http://www.mentimeter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9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5015044" y="2404533"/>
            <a:ext cx="1778487" cy="1392303"/>
          </a:xfrm>
        </p:spPr>
        <p:txBody>
          <a:bodyPr/>
          <a:lstStyle/>
          <a:p>
            <a:br>
              <a:rPr lang="bg-BG" dirty="0"/>
            </a:b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4622799" y="2404533"/>
            <a:ext cx="2170733" cy="2336799"/>
          </a:xfrm>
        </p:spPr>
        <p:txBody>
          <a:bodyPr/>
          <a:lstStyle/>
          <a:p>
            <a:endParaRPr lang="bg-BG" dirty="0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800" y="0"/>
            <a:ext cx="11292199" cy="1236994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904" y="526981"/>
            <a:ext cx="2364522" cy="11822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344" y="1863530"/>
            <a:ext cx="5645193" cy="4648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9" name="Правоъгълник 8"/>
          <p:cNvSpPr/>
          <p:nvPr/>
        </p:nvSpPr>
        <p:spPr>
          <a:xfrm>
            <a:off x="852748" y="4934028"/>
            <a:ext cx="28667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Р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roject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 2020-1-BG01-KA101-078319, Project „Follow me!“ Erasmus +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Manavgat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Monotype Corsiva" panose="03010101010201010101" pitchFamily="66" charset="0"/>
              </a:rPr>
              <a:t>- Antalya /Turkey/</a:t>
            </a: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15" y="1316787"/>
            <a:ext cx="1577009" cy="1498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Текстово поле 9"/>
          <p:cNvSpPr txBox="1"/>
          <p:nvPr/>
        </p:nvSpPr>
        <p:spPr>
          <a:xfrm>
            <a:off x="646516" y="3305457"/>
            <a:ext cx="339135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Kindergarten</a:t>
            </a:r>
            <a:r>
              <a:rPr lang="bg-BG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„</a:t>
            </a:r>
            <a:r>
              <a:rPr lang="en-US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Little prince</a:t>
            </a:r>
            <a:r>
              <a:rPr lang="bg-BG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</a:p>
          <a:p>
            <a:r>
              <a:rPr lang="en-US" sz="24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Monotype Corsiva" panose="03010101010201010101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Plovdiv, Bulgaria</a:t>
            </a:r>
            <a:endParaRPr lang="en-US" sz="24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endParaRPr 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93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онтейнер за съдържание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776" y="2590073"/>
            <a:ext cx="6418068" cy="40987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96815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3" y="896815"/>
            <a:ext cx="4214190" cy="294631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Текстово поле 3"/>
          <p:cNvSpPr txBox="1"/>
          <p:nvPr/>
        </p:nvSpPr>
        <p:spPr>
          <a:xfrm>
            <a:off x="4797287" y="896815"/>
            <a:ext cx="4758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СИДЕ-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e </a:t>
            </a:r>
            <a:r>
              <a:rPr lang="bg-BG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античен </a:t>
            </a:r>
            <a:r>
              <a:rPr lang="bg-BG" sz="1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град,разположен</a:t>
            </a:r>
            <a:r>
              <a:rPr lang="bg-BG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на малък полуостров,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известен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с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легендите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за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любовта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между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 </a:t>
            </a:r>
            <a:r>
              <a:rPr lang="bg-BG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Клеопатра 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и 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Марк</a:t>
            </a:r>
            <a:r>
              <a:rPr lang="bg-BG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Антоний</a:t>
            </a:r>
            <a:r>
              <a:rPr lang="bg-BG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-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като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тук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се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намира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храмът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на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 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Аполон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построен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в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тяхна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чест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.</a:t>
            </a:r>
            <a:r>
              <a:rPr lang="en-US" sz="16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 </a:t>
            </a:r>
            <a:endParaRPr lang="bg-BG" sz="16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680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74" y="6189784"/>
            <a:ext cx="6303717" cy="668215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046" y="630043"/>
            <a:ext cx="2193937" cy="4017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82" y="614201"/>
            <a:ext cx="2136164" cy="36145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945" y="1955605"/>
            <a:ext cx="2157822" cy="36873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181" y="2235200"/>
            <a:ext cx="2321516" cy="36469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65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3" y="164742"/>
            <a:ext cx="4184153" cy="5443334"/>
          </a:xfrm>
          <a:prstGeom prst="ellipse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4" name="Текстово поле 3"/>
          <p:cNvSpPr txBox="1"/>
          <p:nvPr/>
        </p:nvSpPr>
        <p:spPr>
          <a:xfrm>
            <a:off x="4333631" y="276141"/>
            <a:ext cx="44988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Докоснахме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се до исторически </a:t>
            </a:r>
            <a:r>
              <a:rPr lang="ru-RU" sz="14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събития,архитектурни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 </a:t>
            </a:r>
            <a:r>
              <a:rPr lang="ru-RU" sz="14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забележителности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, </a:t>
            </a:r>
          </a:p>
          <a:p>
            <a:r>
              <a:rPr lang="ru-RU" sz="14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уникална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4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култура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и</a:t>
            </a:r>
          </a:p>
          <a:p>
            <a:r>
              <a:rPr lang="ru-RU" sz="14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необичайни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традиции. </a:t>
            </a:r>
            <a:endParaRPr lang="bg-BG" sz="1400" b="1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522" y="885798"/>
            <a:ext cx="3103651" cy="4019410"/>
          </a:xfrm>
          <a:prstGeom prst="ellipse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325" y="2744072"/>
            <a:ext cx="3921611" cy="34796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06" y="6223756"/>
            <a:ext cx="8342468" cy="63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20414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авоъгълник 1"/>
          <p:cNvSpPr/>
          <p:nvPr/>
        </p:nvSpPr>
        <p:spPr>
          <a:xfrm>
            <a:off x="191165" y="1182962"/>
            <a:ext cx="2943921" cy="475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bg-BG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индивидуална образователна игра „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escape room</a:t>
            </a:r>
            <a:r>
              <a:rPr 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за онлайн обучение, представяне на задачата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участване в интерактивни видео задачи и приложения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bg-BG" sz="1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симулационни</a:t>
            </a:r>
            <a:r>
              <a:rPr 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задачи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PhET</a:t>
            </a:r>
            <a:endParaRPr lang="bg-BG" sz="1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образователно интерактивно видео за онлайн обучение  в класна стая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върху индивидуални задачи</a:t>
            </a:r>
            <a:endParaRPr lang="bg-BG" sz="1400" dirty="0">
              <a:solidFill>
                <a:schemeClr val="accent1">
                  <a:lumMod val="7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05" y="5875110"/>
            <a:ext cx="11778395" cy="982890"/>
          </a:xfrm>
          <a:prstGeom prst="rect">
            <a:avLst/>
          </a:prstGeom>
        </p:spPr>
      </p:pic>
      <p:pic>
        <p:nvPicPr>
          <p:cNvPr id="5122" name="Picture 2" descr="279969518_1454365148358281_8539972338037558679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626" y="297907"/>
            <a:ext cx="3585277" cy="2314664"/>
          </a:xfrm>
          <a:prstGeom prst="round2DiagRect">
            <a:avLst>
              <a:gd name="adj1" fmla="val 16667"/>
              <a:gd name="adj2" fmla="val 3144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3" name="Picture 3" descr="280139373_416687283216877_1213602260816342995_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960" y="2943317"/>
            <a:ext cx="3255534" cy="2080009"/>
          </a:xfrm>
          <a:prstGeom prst="round2DiagRect">
            <a:avLst>
              <a:gd name="adj1" fmla="val 16667"/>
              <a:gd name="adj2" fmla="val 3381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везда със 7 лъча 5"/>
          <p:cNvSpPr/>
          <p:nvPr/>
        </p:nvSpPr>
        <p:spPr>
          <a:xfrm>
            <a:off x="625904" y="162357"/>
            <a:ext cx="1616364" cy="1191491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 3</a:t>
            </a:r>
            <a:endParaRPr lang="bg-BG" sz="1600" dirty="0">
              <a:solidFill>
                <a:srgbClr val="0070C0"/>
              </a:solidFill>
            </a:endParaRPr>
          </a:p>
        </p:txBody>
      </p:sp>
      <p:sp>
        <p:nvSpPr>
          <p:cNvPr id="7" name="Звезда със 7 лъча 6"/>
          <p:cNvSpPr/>
          <p:nvPr/>
        </p:nvSpPr>
        <p:spPr>
          <a:xfrm>
            <a:off x="4044154" y="5074418"/>
            <a:ext cx="2050679" cy="1476046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18" y="5423672"/>
            <a:ext cx="715149" cy="9028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2" descr="280011535_5140935945972120_4988856887527203895_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494" y="326353"/>
            <a:ext cx="3477740" cy="2314664"/>
          </a:xfrm>
          <a:prstGeom prst="round2DiagRect">
            <a:avLst>
              <a:gd name="adj1" fmla="val 16667"/>
              <a:gd name="adj2" fmla="val 38342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Картина 9" descr="C:\Users\Admin\AppData\Local\Microsoft\Windows\INetCache\Content.Word\280185482_538539694653437_7908998322588703041_n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823" y="3092455"/>
            <a:ext cx="3557117" cy="2331217"/>
          </a:xfrm>
          <a:prstGeom prst="round2DiagRect">
            <a:avLst>
              <a:gd name="adj1" fmla="val 16667"/>
              <a:gd name="adj2" fmla="val 40086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500367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5" y="1"/>
            <a:ext cx="12127345" cy="1174760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360573" y="3947588"/>
            <a:ext cx="5182977" cy="2910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bg-BG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запознаване с платформи за създаване на образователни игри-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H5P</a:t>
            </a:r>
            <a:r>
              <a:rPr 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LearningApps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Wordwall</a:t>
            </a:r>
            <a:endParaRPr lang="bg-BG" sz="1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учене с игри и </a:t>
            </a:r>
            <a:r>
              <a:rPr lang="bg-BG" sz="1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геймификация</a:t>
            </a:r>
            <a:endParaRPr lang="bg-BG" sz="1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посещение на  турско училище и детска градина „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Maya-</a:t>
            </a:r>
            <a:r>
              <a:rPr 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Okullari</a:t>
            </a:r>
            <a:r>
              <a:rPr 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в </a:t>
            </a:r>
            <a:r>
              <a:rPr lang="bg-BG" sz="1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гр.Манавгат</a:t>
            </a:r>
            <a:endParaRPr lang="en-US" sz="1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представяне на образователната система в Турция</a:t>
            </a:r>
            <a:endParaRPr lang="bg-BG" sz="1400" dirty="0">
              <a:solidFill>
                <a:schemeClr val="accent1">
                  <a:lumMod val="7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356" y="932930"/>
            <a:ext cx="4568945" cy="30295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622" y="3521846"/>
            <a:ext cx="5024072" cy="3079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4" name="Звезда със 7 лъча 3"/>
          <p:cNvSpPr/>
          <p:nvPr/>
        </p:nvSpPr>
        <p:spPr>
          <a:xfrm>
            <a:off x="360573" y="2447693"/>
            <a:ext cx="1706318" cy="1074153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 4</a:t>
            </a:r>
            <a:endParaRPr lang="bg-BG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81714"/>
      </p:ext>
    </p:extLst>
  </p:cSld>
  <p:clrMapOvr>
    <a:masterClrMapping/>
  </p:clrMapOvr>
  <p:transition spd="slow">
    <p:wheel spokes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79894090_2078900635624463_1729876159988896671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59" y="824697"/>
            <a:ext cx="4812323" cy="30725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280192990_550782519893477_9058138675883341591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736" y="824697"/>
            <a:ext cx="4624143" cy="315040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59" y="6158229"/>
            <a:ext cx="11704642" cy="699771"/>
          </a:xfrm>
          <a:prstGeom prst="rect">
            <a:avLst/>
          </a:prstGeom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485" y="3785638"/>
            <a:ext cx="3621707" cy="237259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Текстово поле 5"/>
          <p:cNvSpPr txBox="1"/>
          <p:nvPr/>
        </p:nvSpPr>
        <p:spPr>
          <a:xfrm>
            <a:off x="887124" y="228600"/>
            <a:ext cx="10944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</a:rPr>
              <a:t>Namik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</a:rPr>
              <a:t>Karamancı</a:t>
            </a:r>
            <a:r>
              <a:rPr lang="en-US" sz="2400" dirty="0">
                <a:solidFill>
                  <a:srgbClr val="0070C0"/>
                </a:solidFill>
                <a:latin typeface="Arial Black" panose="020B0A04020102020204" pitchFamily="34" charset="0"/>
              </a:rPr>
              <a:t> Science High School - </a:t>
            </a:r>
            <a:r>
              <a:rPr lang="en-US" sz="2400" dirty="0" err="1">
                <a:solidFill>
                  <a:srgbClr val="0070C0"/>
                </a:solidFill>
                <a:latin typeface="Arial Black" panose="020B0A04020102020204" pitchFamily="34" charset="0"/>
              </a:rPr>
              <a:t>Manavgat</a:t>
            </a:r>
            <a:endParaRPr lang="bg-BG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5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743" y="606273"/>
            <a:ext cx="2193314" cy="495042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09" y="615072"/>
            <a:ext cx="4710270" cy="2438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7" y="5911273"/>
            <a:ext cx="11710293" cy="946727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750" y="2973412"/>
            <a:ext cx="4651513" cy="28492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Текстово поле 2"/>
          <p:cNvSpPr txBox="1"/>
          <p:nvPr/>
        </p:nvSpPr>
        <p:spPr>
          <a:xfrm>
            <a:off x="857250" y="214312"/>
            <a:ext cx="8386763" cy="391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pic>
        <p:nvPicPr>
          <p:cNvPr id="9" name="Картина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679" y="410292"/>
            <a:ext cx="3082064" cy="20509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5491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8" y="6017957"/>
            <a:ext cx="11749872" cy="840043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08" y="192821"/>
            <a:ext cx="11284138" cy="45441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21708" y="5181822"/>
            <a:ext cx="4625643" cy="71302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lang="bg-BG" altLang="bg-BG" sz="1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о</a:t>
            </a:r>
            <a:r>
              <a:rPr kumimoji="0" lang="bg-BG" altLang="bg-BG" sz="1200" b="1" i="0" u="none" strike="noStrike" normalizeH="0" baseline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бучението тук се базира на </a:t>
            </a:r>
            <a:r>
              <a:rPr lang="bg-BG" altLang="bg-BG" sz="1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х</a:t>
            </a:r>
            <a:r>
              <a:rPr kumimoji="0" lang="bg-BG" altLang="bg-BG" sz="1200" b="1" i="0" u="none" strike="noStrike" normalizeH="0" baseline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олистичен</a:t>
            </a:r>
            <a:r>
              <a:rPr kumimoji="0" lang="bg-BG" altLang="bg-BG" sz="1200" b="1" i="0" u="none" strike="noStrike" normalizeH="0" baseline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 </a:t>
            </a:r>
            <a:endParaRPr kumimoji="0" lang="en-US" altLang="bg-BG" sz="1200" b="1" i="0" u="none" strike="noStrike" normalizeH="0" baseline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bg-BG" altLang="bg-BG" sz="1200" b="1" i="0" u="none" strike="noStrike" normalizeH="0" baseline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модел, фокусиращ се върху всяка нужда на</a:t>
            </a:r>
            <a:endParaRPr kumimoji="0" lang="en-US" altLang="bg-BG" sz="1200" b="1" i="0" u="none" strike="noStrike" normalizeH="0" baseline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bg-BG" altLang="bg-BG" sz="1200" b="1" i="0" u="none" strike="noStrike" normalizeH="0" baseline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 детето</a:t>
            </a:r>
            <a:r>
              <a:rPr lang="en-US" altLang="bg-BG" sz="1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kumimoji="0" lang="bg-BG" altLang="bg-BG" sz="1200" b="1" i="0" u="none" strike="noStrike" normalizeH="0" baseline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и балансираното развитие на детските потребности</a:t>
            </a: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4947351" y="5030502"/>
            <a:ext cx="6641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bg-BG" sz="1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съзнателен,</a:t>
            </a:r>
            <a:r>
              <a:rPr lang="en-US" sz="1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bg-BG" sz="1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планиран и добре проучен опит във всяка една</a:t>
            </a:r>
            <a:r>
              <a:rPr lang="en-US" sz="1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r>
              <a:rPr lang="bg-BG" sz="1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от областите на интелектуално,</a:t>
            </a:r>
            <a:r>
              <a:rPr lang="en-US" sz="1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bg-BG" sz="1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емоционално,физическо</a:t>
            </a:r>
            <a:r>
              <a:rPr lang="bg-BG" sz="1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 и</a:t>
            </a:r>
            <a:r>
              <a:rPr lang="en-US" sz="1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bg-BG" sz="1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социално развитие от първия ден,</a:t>
            </a:r>
            <a:r>
              <a:rPr lang="en-US" sz="1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bg-BG" sz="1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в който постъпват </a:t>
            </a:r>
            <a:endParaRPr lang="en-US" sz="1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  <a:p>
            <a:r>
              <a:rPr lang="bg-BG" sz="1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децата</a:t>
            </a:r>
            <a:r>
              <a:rPr lang="en-US" sz="1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 - </a:t>
            </a:r>
            <a:r>
              <a:rPr lang="bg-BG" sz="1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до</a:t>
            </a:r>
            <a:r>
              <a:rPr lang="en-US" sz="1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bg-BG" sz="1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завършването си</a:t>
            </a:r>
            <a:endParaRPr lang="en-US" sz="1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  <a:p>
            <a:endParaRPr lang="bg-BG" sz="1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080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060173"/>
          </a:xfrm>
          <a:prstGeom prst="rect">
            <a:avLst/>
          </a:prstGeom>
        </p:spPr>
      </p:pic>
      <p:pic>
        <p:nvPicPr>
          <p:cNvPr id="3" name="Picture 2" descr="280388049_666732781098263_7040935151057182078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016" y="905924"/>
            <a:ext cx="4552951" cy="2999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96" y="905924"/>
            <a:ext cx="4154508" cy="2911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37" y="4101192"/>
            <a:ext cx="5800113" cy="263120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65371142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060173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198" y="3419856"/>
            <a:ext cx="5753341" cy="32072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28" y="1060173"/>
            <a:ext cx="2541774" cy="52325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75" y="844803"/>
            <a:ext cx="2353089" cy="44600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28586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0" y="1450643"/>
            <a:ext cx="8671961" cy="50681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Текстово поле 1"/>
          <p:cNvSpPr txBox="1"/>
          <p:nvPr/>
        </p:nvSpPr>
        <p:spPr>
          <a:xfrm>
            <a:off x="198782" y="152199"/>
            <a:ext cx="106414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chemeClr val="accent2">
                    <a:lumMod val="75000"/>
                  </a:schemeClr>
                </a:solidFill>
              </a:rPr>
              <a:t>                                   </a:t>
            </a:r>
            <a:r>
              <a:rPr lang="bg-BG" sz="2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Изпълнение на проект:</a:t>
            </a:r>
          </a:p>
          <a:p>
            <a:r>
              <a:rPr lang="bg-BG" dirty="0">
                <a:solidFill>
                  <a:srgbClr val="0070C0"/>
                </a:solidFill>
              </a:rPr>
              <a:t>„е</a:t>
            </a:r>
            <a:r>
              <a:rPr lang="en-US" dirty="0">
                <a:solidFill>
                  <a:srgbClr val="0070C0"/>
                </a:solidFill>
                <a:latin typeface="Algerian" panose="04020705040A02060702" pitchFamily="82" charset="0"/>
              </a:rPr>
              <a:t>Tests,</a:t>
            </a:r>
            <a:r>
              <a:rPr lang="bg-BG" dirty="0">
                <a:solidFill>
                  <a:srgbClr val="0070C0"/>
                </a:solidFill>
                <a:latin typeface="Algerian" panose="04020705040A02060702" pitchFamily="82" charset="0"/>
              </a:rPr>
              <a:t> </a:t>
            </a:r>
            <a:r>
              <a:rPr lang="bg-BG" dirty="0">
                <a:solidFill>
                  <a:srgbClr val="0070C0"/>
                </a:solidFill>
                <a:latin typeface="+mj-lt"/>
              </a:rPr>
              <a:t>е</a:t>
            </a:r>
            <a:r>
              <a:rPr lang="en-US" dirty="0">
                <a:solidFill>
                  <a:srgbClr val="0070C0"/>
                </a:solidFill>
                <a:latin typeface="Algerian" panose="04020705040A02060702" pitchFamily="82" charset="0"/>
              </a:rPr>
              <a:t>Assignments,</a:t>
            </a:r>
            <a:r>
              <a:rPr lang="bg-BG" dirty="0">
                <a:solidFill>
                  <a:srgbClr val="0070C0"/>
                </a:solidFill>
                <a:latin typeface="Algerian" panose="04020705040A02060702" pitchFamily="82" charset="0"/>
              </a:rPr>
              <a:t> </a:t>
            </a:r>
            <a:r>
              <a:rPr lang="bg-BG" dirty="0">
                <a:solidFill>
                  <a:srgbClr val="0070C0"/>
                </a:solidFill>
                <a:latin typeface="+mj-lt"/>
              </a:rPr>
              <a:t>е</a:t>
            </a:r>
            <a:r>
              <a:rPr lang="en-US" dirty="0">
                <a:solidFill>
                  <a:srgbClr val="0070C0"/>
                </a:solidFill>
                <a:latin typeface="Algerian" panose="04020705040A02060702" pitchFamily="82" charset="0"/>
              </a:rPr>
              <a:t>Games and other </a:t>
            </a:r>
            <a:r>
              <a:rPr lang="bg-BG" dirty="0" err="1">
                <a:solidFill>
                  <a:srgbClr val="0070C0"/>
                </a:solidFill>
                <a:latin typeface="+mj-lt"/>
              </a:rPr>
              <a:t>е</a:t>
            </a:r>
            <a:r>
              <a:rPr lang="en-US" dirty="0">
                <a:solidFill>
                  <a:srgbClr val="0070C0"/>
                </a:solidFill>
                <a:latin typeface="Algerian" panose="04020705040A02060702" pitchFamily="82" charset="0"/>
              </a:rPr>
              <a:t>Gadgets for innovative Teachers</a:t>
            </a:r>
            <a:r>
              <a:rPr lang="bg-BG" dirty="0">
                <a:solidFill>
                  <a:srgbClr val="0070C0"/>
                </a:solidFill>
              </a:rPr>
              <a:t>“</a:t>
            </a:r>
          </a:p>
          <a:p>
            <a:r>
              <a:rPr lang="bg-BG" dirty="0">
                <a:solidFill>
                  <a:srgbClr val="0070C0"/>
                </a:solidFill>
              </a:rPr>
              <a:t>                          </a:t>
            </a:r>
            <a:r>
              <a:rPr lang="en-US" dirty="0" err="1">
                <a:solidFill>
                  <a:srgbClr val="0070C0"/>
                </a:solidFill>
                <a:latin typeface="Algerian" panose="04020705040A02060702" pitchFamily="82" charset="0"/>
              </a:rPr>
              <a:t>Manavgat</a:t>
            </a:r>
            <a:r>
              <a:rPr lang="en-US" dirty="0">
                <a:solidFill>
                  <a:srgbClr val="0070C0"/>
                </a:solidFill>
                <a:latin typeface="Algerian" panose="04020705040A02060702" pitchFamily="82" charset="0"/>
              </a:rPr>
              <a:t>-  </a:t>
            </a:r>
            <a:r>
              <a:rPr lang="bg-BG" dirty="0">
                <a:solidFill>
                  <a:srgbClr val="0070C0"/>
                </a:solidFill>
              </a:rPr>
              <a:t>/</a:t>
            </a:r>
            <a:r>
              <a:rPr lang="en-US" dirty="0">
                <a:solidFill>
                  <a:srgbClr val="0070C0"/>
                </a:solidFill>
                <a:latin typeface="Algerian" panose="04020705040A02060702" pitchFamily="82" charset="0"/>
              </a:rPr>
              <a:t>Turkey</a:t>
            </a:r>
            <a:r>
              <a:rPr lang="bg-BG" dirty="0">
                <a:solidFill>
                  <a:srgbClr val="0070C0"/>
                </a:solidFill>
              </a:rPr>
              <a:t>/: 02-06.05.22г.</a:t>
            </a:r>
          </a:p>
        </p:txBody>
      </p:sp>
    </p:spTree>
    <p:extLst>
      <p:ext uri="{BB962C8B-B14F-4D97-AF65-F5344CB8AC3E}">
        <p14:creationId xmlns:p14="http://schemas.microsoft.com/office/powerpoint/2010/main" val="350528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97" y="6137031"/>
            <a:ext cx="7815995" cy="720969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80" y="157902"/>
            <a:ext cx="5337032" cy="2514600"/>
          </a:xfrm>
          <a:prstGeom prst="ellipse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172" y="3520521"/>
            <a:ext cx="3886752" cy="2733718"/>
          </a:xfrm>
          <a:prstGeom prst="ellipse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9218" name="Picture 2" descr="280042363_5183582401718636_8108539089436076374_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41" y="2007007"/>
            <a:ext cx="3147646" cy="3027027"/>
          </a:xfrm>
          <a:prstGeom prst="ellipse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Картина 5" descr="C:\Users\Admin\AppData\Local\Microsoft\Windows\INetCache\Content.Word\280185482_722914642238305_8257633377112438557_n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40" y="2567015"/>
            <a:ext cx="4001349" cy="2659403"/>
          </a:xfrm>
          <a:prstGeom prst="ellipse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5" name="Текстово поле 4"/>
          <p:cNvSpPr txBox="1"/>
          <p:nvPr/>
        </p:nvSpPr>
        <p:spPr>
          <a:xfrm>
            <a:off x="6237203" y="157902"/>
            <a:ext cx="38668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В </a:t>
            </a:r>
            <a:r>
              <a:rPr lang="bg-BG" sz="1400" dirty="0">
                <a:solidFill>
                  <a:srgbClr val="0070C0"/>
                </a:solidFill>
                <a:latin typeface="Arial Black" panose="020B0A04020102020204" pitchFamily="34" charset="0"/>
              </a:rPr>
              <a:t>„</a:t>
            </a:r>
            <a:r>
              <a:rPr lang="bg-BG" sz="1400" dirty="0" err="1">
                <a:solidFill>
                  <a:srgbClr val="0070C0"/>
                </a:solidFill>
                <a:latin typeface="Arial Black" panose="020B0A04020102020204" pitchFamily="34" charset="0"/>
              </a:rPr>
              <a:t>Maya</a:t>
            </a:r>
            <a:r>
              <a:rPr lang="bg-BG" sz="1400" dirty="0">
                <a:solidFill>
                  <a:srgbClr val="0070C0"/>
                </a:solidFill>
                <a:latin typeface="Arial Black" panose="020B0A04020102020204" pitchFamily="34" charset="0"/>
              </a:rPr>
              <a:t> - </a:t>
            </a:r>
            <a:r>
              <a:rPr lang="en-US" sz="1400" dirty="0" err="1">
                <a:solidFill>
                  <a:srgbClr val="0070C0"/>
                </a:solidFill>
                <a:latin typeface="Arial Black" panose="020B0A04020102020204" pitchFamily="34" charset="0"/>
              </a:rPr>
              <a:t>Okullari</a:t>
            </a:r>
            <a:r>
              <a:rPr lang="bg-BG" sz="1400" dirty="0">
                <a:solidFill>
                  <a:srgbClr val="0070C0"/>
                </a:solidFill>
                <a:latin typeface="Arial Black" panose="020B0A04020102020204" pitchFamily="34" charset="0"/>
              </a:rPr>
              <a:t>“ </a:t>
            </a:r>
          </a:p>
          <a:p>
            <a:r>
              <a:rPr lang="bg-BG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има занимания като:</a:t>
            </a:r>
          </a:p>
          <a:p>
            <a:r>
              <a:rPr lang="bg-BG" sz="1400" dirty="0">
                <a:solidFill>
                  <a:srgbClr val="0070C0"/>
                </a:solidFill>
                <a:latin typeface="Arial Black" panose="020B0A04020102020204" pitchFamily="34" charset="0"/>
              </a:rPr>
              <a:t>„Аз решавам проблеми“,</a:t>
            </a:r>
          </a:p>
          <a:p>
            <a:r>
              <a:rPr lang="bg-BG" sz="1400" dirty="0">
                <a:solidFill>
                  <a:srgbClr val="0070C0"/>
                </a:solidFill>
                <a:latin typeface="Arial Black" panose="020B0A04020102020204" pitchFamily="34" charset="0"/>
              </a:rPr>
              <a:t>„Обучение на волята“ </a:t>
            </a:r>
            <a:r>
              <a:rPr lang="bg-BG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и</a:t>
            </a:r>
            <a:r>
              <a:rPr lang="bg-BG" sz="1400" dirty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</a:p>
          <a:p>
            <a:r>
              <a:rPr lang="bg-BG" sz="1400" dirty="0">
                <a:solidFill>
                  <a:srgbClr val="0070C0"/>
                </a:solidFill>
                <a:latin typeface="Arial Black" panose="020B0A04020102020204" pitchFamily="34" charset="0"/>
              </a:rPr>
              <a:t>„Супер житейски умения“</a:t>
            </a:r>
            <a:r>
              <a:rPr lang="bg-BG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- предназначени да подкрепят емоционалното развитие на  децата.</a:t>
            </a:r>
          </a:p>
          <a:p>
            <a:r>
              <a:rPr lang="bg-BG" dirty="0">
                <a:solidFill>
                  <a:schemeClr val="accent2">
                    <a:lumMod val="75000"/>
                  </a:schemeClr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91181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7" y="3110554"/>
            <a:ext cx="6403172" cy="28864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77" y="6137031"/>
            <a:ext cx="7795732" cy="720969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264" y="546911"/>
            <a:ext cx="2379223" cy="52565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42" name="Picture 2" descr="280037134_416502676603763_7036218433681412575_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5449" y="373527"/>
            <a:ext cx="6403171" cy="25969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8543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1056917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148138" y="2266881"/>
            <a:ext cx="3333972" cy="3960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bg-BG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участие в тестове и семинар за обучение с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Mentimeter</a:t>
            </a:r>
            <a:endParaRPr lang="bg-BG" sz="1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индивидуална работа за създаване на дигитални ресурси за оценка с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Mentimeter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Poll Everywhere , </a:t>
            </a:r>
            <a:r>
              <a:rPr lang="en-US" sz="1400" dirty="0" err="1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Flipgrid</a:t>
            </a:r>
            <a:endParaRPr lang="bg-BG" sz="1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попълване на анкета за обратна връзка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получаване на сертификати и обмяна на опит с колегите от Румъния и Люксембург </a:t>
            </a:r>
            <a:endParaRPr lang="bg-BG" sz="1400" dirty="0">
              <a:solidFill>
                <a:schemeClr val="accent1">
                  <a:lumMod val="7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Картина 3" descr="C:\Users\Admin\AppData\Local\Microsoft\Windows\INetCache\Content.Word\280158434_530288422141315_2310631755000309229_n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110" y="878122"/>
            <a:ext cx="4737049" cy="315567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266" name="Picture 2" descr="280037673_789073228729217_8734852309802583665_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632" y="3597044"/>
            <a:ext cx="5077053" cy="28499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везда със 7 лъча 5"/>
          <p:cNvSpPr/>
          <p:nvPr/>
        </p:nvSpPr>
        <p:spPr>
          <a:xfrm>
            <a:off x="517239" y="1459270"/>
            <a:ext cx="1551708" cy="996689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u="sng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 5</a:t>
            </a:r>
            <a:endParaRPr lang="bg-BG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817395"/>
      </p:ext>
    </p:extLst>
  </p:cSld>
  <p:clrMapOvr>
    <a:masterClrMapping/>
  </p:clrMapOvr>
  <p:transition spd="slow">
    <p:wheel spokes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5" y="5908432"/>
            <a:ext cx="8368871" cy="949568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220" y="1500457"/>
            <a:ext cx="5857875" cy="44079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Правоъгълник 3"/>
          <p:cNvSpPr/>
          <p:nvPr/>
        </p:nvSpPr>
        <p:spPr>
          <a:xfrm>
            <a:off x="0" y="179340"/>
            <a:ext cx="11358563" cy="123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Чрез участието ни в </a:t>
            </a:r>
            <a:r>
              <a:rPr lang="bg-BG" sz="1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P</a:t>
            </a:r>
            <a:r>
              <a:rPr lang="en-US" sz="1400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roject</a:t>
            </a:r>
            <a:r>
              <a:rPr lang="bg-BG" sz="1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„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Follow me!</a:t>
            </a:r>
            <a:r>
              <a:rPr lang="bg-BG" sz="1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“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Erasmus + </a:t>
            </a:r>
            <a:r>
              <a:rPr lang="bg-BG" sz="1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,</a:t>
            </a:r>
            <a:r>
              <a:rPr lang="en-US" sz="1400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Manavgat</a:t>
            </a:r>
            <a:r>
              <a:rPr lang="bg-BG" sz="1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– Antalya</a:t>
            </a:r>
            <a:r>
              <a:rPr lang="bg-BG" sz="1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/</a:t>
            </a:r>
            <a:r>
              <a:rPr lang="en-US" sz="1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Turkey</a:t>
            </a:r>
            <a:r>
              <a:rPr lang="bg-BG" sz="1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/,нашият екип  от опитни педагози на ДГ “Малкият принц“-</a:t>
            </a:r>
            <a:r>
              <a:rPr lang="bg-BG" sz="1400" dirty="0" err="1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гр.Пловдив</a:t>
            </a:r>
            <a:r>
              <a:rPr lang="bg-BG" sz="1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bg-BG" sz="1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овладяхме нови дигитални компетенции и придобихме практически идеи за това, как могат да се включат по интересен и интригуващ начин технологиите в обучението на децата и използването на иновативни начини на преподаване в ДГ. Обменихме опит и  полезни идеи с колегите от Люксембург и Румъния.</a:t>
            </a:r>
            <a:endParaRPr lang="bg-BG" sz="1400" dirty="0">
              <a:solidFill>
                <a:schemeClr val="accent2">
                  <a:lumMod val="50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Звезда с 6 лъча 5"/>
          <p:cNvSpPr/>
          <p:nvPr/>
        </p:nvSpPr>
        <p:spPr>
          <a:xfrm>
            <a:off x="1585878" y="1747263"/>
            <a:ext cx="1213633" cy="1055246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727" y="1944007"/>
            <a:ext cx="821937" cy="6504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ово поле 6"/>
          <p:cNvSpPr txBox="1"/>
          <p:nvPr/>
        </p:nvSpPr>
        <p:spPr>
          <a:xfrm>
            <a:off x="269389" y="3046110"/>
            <a:ext cx="42534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solidFill>
                  <a:srgbClr val="0070C0"/>
                </a:solidFill>
                <a:latin typeface="Bahnschrift SemiBold Condensed" panose="020B0502040204020203" pitchFamily="34" charset="0"/>
              </a:rPr>
              <a:t>Използвани платформи и приложения в обучението:</a:t>
            </a:r>
          </a:p>
          <a:p>
            <a:r>
              <a:rPr lang="bg-BG" u="sng" dirty="0">
                <a:solidFill>
                  <a:schemeClr val="accent2">
                    <a:lumMod val="75000"/>
                  </a:schemeClr>
                </a:solidFill>
                <a:hlinkClick r:id="rId5"/>
              </a:rPr>
              <a:t>https://classroom.google.com/</a:t>
            </a:r>
            <a:endParaRPr lang="bg-BG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bg-BG" u="sng" dirty="0">
                <a:solidFill>
                  <a:schemeClr val="accent2">
                    <a:lumMod val="75000"/>
                  </a:schemeClr>
                </a:solidFill>
                <a:hlinkClick r:id="rId6"/>
              </a:rPr>
              <a:t>https://docs.google.com/</a:t>
            </a:r>
            <a:endParaRPr lang="bg-BG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bg-BG" u="sng" dirty="0">
                <a:solidFill>
                  <a:schemeClr val="accent2">
                    <a:lumMod val="75000"/>
                  </a:schemeClr>
                </a:solidFill>
                <a:hlinkClick r:id="rId7"/>
              </a:rPr>
              <a:t>https://pixlr.com/</a:t>
            </a:r>
            <a:endParaRPr lang="bg-BG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bg-BG" u="sng" dirty="0">
                <a:solidFill>
                  <a:schemeClr val="accent2">
                    <a:lumMod val="75000"/>
                  </a:schemeClr>
                </a:solidFill>
                <a:hlinkClick r:id="rId8"/>
              </a:rPr>
              <a:t>https://learningapps.org/</a:t>
            </a:r>
            <a:endParaRPr lang="bg-BG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bg-BG" u="sng" dirty="0">
                <a:solidFill>
                  <a:schemeClr val="accent2">
                    <a:lumMod val="75000"/>
                  </a:schemeClr>
                </a:solidFill>
                <a:hlinkClick r:id="rId9"/>
              </a:rPr>
              <a:t>www.mentimeter.com</a:t>
            </a:r>
            <a:endParaRPr lang="bg-BG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bg-BG" u="sng" dirty="0">
                <a:solidFill>
                  <a:schemeClr val="accent2">
                    <a:lumMod val="75000"/>
                  </a:schemeClr>
                </a:solidFill>
                <a:hlinkClick r:id="rId10"/>
              </a:rPr>
              <a:t>www.polleverywhere.com</a:t>
            </a:r>
            <a:endParaRPr lang="bg-BG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bg-BG" u="sng" dirty="0">
                <a:solidFill>
                  <a:schemeClr val="accent2">
                    <a:lumMod val="75000"/>
                  </a:schemeClr>
                </a:solidFill>
                <a:hlinkClick r:id="rId11"/>
              </a:rPr>
              <a:t>https://bg.padlet.com/</a:t>
            </a:r>
            <a:endParaRPr lang="bg-BG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bg-BG" u="sng" dirty="0">
                <a:solidFill>
                  <a:schemeClr val="accent2">
                    <a:lumMod val="75000"/>
                  </a:schemeClr>
                </a:solidFill>
                <a:hlinkClick r:id="rId12"/>
              </a:rPr>
              <a:t>https://www.legoduplokids.eu/</a:t>
            </a:r>
            <a:endParaRPr lang="bg-BG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bg-BG" u="sng" dirty="0">
                <a:solidFill>
                  <a:schemeClr val="accent2">
                    <a:lumMod val="75000"/>
                  </a:schemeClr>
                </a:solidFill>
                <a:hlinkClick r:id="rId13"/>
              </a:rPr>
              <a:t>https://h5p.org/</a:t>
            </a:r>
            <a:endParaRPr lang="bg-BG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04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13" y="531308"/>
            <a:ext cx="4257675" cy="5851908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26" name="Picture 2" descr="Отваряне на снимка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47" y="3271838"/>
            <a:ext cx="4845052" cy="261754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Отваряне на снимка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98" y="229789"/>
            <a:ext cx="5416550" cy="2845595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везда с 6 лъча 3"/>
          <p:cNvSpPr/>
          <p:nvPr/>
        </p:nvSpPr>
        <p:spPr>
          <a:xfrm>
            <a:off x="357188" y="0"/>
            <a:ext cx="2165348" cy="1516854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Algerian" panose="04020705040A02060702" pitchFamily="82" charset="0"/>
              </a:rPr>
              <a:t>Antalya</a:t>
            </a:r>
            <a:endParaRPr lang="bg-BG" sz="20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Картина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0" y="5908432"/>
            <a:ext cx="7219950" cy="94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28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тваряне на снимка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700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50" y="0"/>
            <a:ext cx="7219950" cy="949568"/>
          </a:xfrm>
          <a:prstGeom prst="rect">
            <a:avLst/>
          </a:prstGeom>
        </p:spPr>
      </p:pic>
      <p:sp>
        <p:nvSpPr>
          <p:cNvPr id="2" name="Текстово поле 1"/>
          <p:cNvSpPr txBox="1"/>
          <p:nvPr/>
        </p:nvSpPr>
        <p:spPr>
          <a:xfrm>
            <a:off x="4286250" y="820980"/>
            <a:ext cx="79057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В Анталия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има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средно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около 300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слънчеви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дни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годишно.Тя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е не само успешен и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печеливш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курорт,но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и един от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важните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пристанища на Турция.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rgbClr val="EEF393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Учените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все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още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не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могат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да установят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възрастта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на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града.Първото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хроническо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споменаване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се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намира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в 159 г. пр.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Хр.Така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се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смята,че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тя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е на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повече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от 2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хил.год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.</a:t>
            </a:r>
          </a:p>
          <a:p>
            <a:endParaRPr lang="ru-RU" dirty="0">
              <a:solidFill>
                <a:srgbClr val="EEF393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В Анталия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няма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железопътна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услуга.</a:t>
            </a:r>
          </a:p>
          <a:p>
            <a:endParaRPr lang="ru-RU" dirty="0">
              <a:solidFill>
                <a:srgbClr val="EEF393"/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Океарариумът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е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една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от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основните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забележителности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. Той е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най-разширеният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панорамен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rgbClr val="EEF393"/>
                </a:solidFill>
                <a:latin typeface="Arial Black" panose="020B0A04020102020204" pitchFamily="34" charset="0"/>
              </a:rPr>
              <a:t>тунел</a:t>
            </a:r>
            <a:r>
              <a:rPr lang="ru-RU" dirty="0">
                <a:solidFill>
                  <a:srgbClr val="EEF393"/>
                </a:solidFill>
                <a:latin typeface="Arial Black" panose="020B0A04020102020204" pitchFamily="34" charset="0"/>
              </a:rPr>
              <a:t> в света:131 m!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bg-BG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70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Отваряне на снимка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158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219950" cy="94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3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Отваряне на снимка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video Турция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5034" y="3500438"/>
            <a:ext cx="4286966" cy="335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4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Отваряне на снимка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01" y="642938"/>
            <a:ext cx="4191000" cy="3932123"/>
          </a:xfrm>
          <a:prstGeom prst="ellipse">
            <a:avLst/>
          </a:prstGeom>
          <a:ln w="190500" cap="rnd">
            <a:noFill/>
            <a:prstDash val="solid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9818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44" y="2967909"/>
            <a:ext cx="6858514" cy="3135593"/>
          </a:xfrm>
          <a:prstGeom prst="rect">
            <a:avLst/>
          </a:prstGeom>
          <a:ln>
            <a:solidFill>
              <a:srgbClr val="0070C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017" y="110532"/>
            <a:ext cx="7027458" cy="3496826"/>
          </a:xfrm>
          <a:prstGeom prst="rect">
            <a:avLst/>
          </a:prstGeom>
          <a:ln>
            <a:solidFill>
              <a:srgbClr val="00206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Звезда със 7 лъча 2"/>
          <p:cNvSpPr/>
          <p:nvPr/>
        </p:nvSpPr>
        <p:spPr>
          <a:xfrm>
            <a:off x="978413" y="220850"/>
            <a:ext cx="3126386" cy="2438400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ernard MT Condensed" panose="02050806060905020404" pitchFamily="18" charset="0"/>
              </a:rPr>
              <a:t>MANAVGAT</a:t>
            </a:r>
            <a:endParaRPr lang="bg-BG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Текстово поле 7"/>
          <p:cNvSpPr txBox="1"/>
          <p:nvPr/>
        </p:nvSpPr>
        <p:spPr>
          <a:xfrm>
            <a:off x="2136813" y="1730540"/>
            <a:ext cx="1046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  <a:latin typeface="Arial Black" panose="020B0A04020102020204" pitchFamily="34" charset="0"/>
              </a:rPr>
              <a:t>Turkey</a:t>
            </a:r>
            <a:endParaRPr lang="bg-BG" dirty="0">
              <a:solidFill>
                <a:srgbClr val="0070C0"/>
              </a:solidFill>
            </a:endParaRPr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68" y="6103502"/>
            <a:ext cx="11697732" cy="754498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7526216" y="3732045"/>
            <a:ext cx="35571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dirty="0" err="1">
                <a:solidFill>
                  <a:srgbClr val="0070C0"/>
                </a:solidFill>
                <a:latin typeface="Arial Black" panose="020B0A04020102020204" pitchFamily="34" charset="0"/>
              </a:rPr>
              <a:t>Манавгат</a:t>
            </a:r>
            <a:r>
              <a:rPr lang="bg-BG" sz="1400" dirty="0">
                <a:solidFill>
                  <a:srgbClr val="0070C0"/>
                </a:solidFill>
                <a:latin typeface="Arial Black" panose="020B0A04020102020204" pitchFamily="34" charset="0"/>
              </a:rPr>
              <a:t> е град в </a:t>
            </a:r>
            <a:r>
              <a:rPr lang="bg-BG" sz="1400" dirty="0" err="1">
                <a:solidFill>
                  <a:srgbClr val="0070C0"/>
                </a:solidFill>
                <a:latin typeface="Arial Black" panose="020B0A04020102020204" pitchFamily="34" charset="0"/>
              </a:rPr>
              <a:t>Турция,разположен</a:t>
            </a:r>
            <a:r>
              <a:rPr lang="bg-BG" sz="1400" dirty="0">
                <a:solidFill>
                  <a:srgbClr val="0070C0"/>
                </a:solidFill>
                <a:latin typeface="Arial Black" panose="020B0A04020102020204" pitchFamily="34" charset="0"/>
              </a:rPr>
              <a:t> от двете страни на едноименна река, на 76 км от Анталия и 5 км от </a:t>
            </a:r>
            <a:r>
              <a:rPr lang="bg-BG" sz="1400" dirty="0" err="1">
                <a:solidFill>
                  <a:srgbClr val="0070C0"/>
                </a:solidFill>
                <a:latin typeface="Arial Black" panose="020B0A04020102020204" pitchFamily="34" charset="0"/>
              </a:rPr>
              <a:t>Сиде.В</a:t>
            </a:r>
            <a:r>
              <a:rPr lang="bg-BG" sz="1400" dirty="0">
                <a:solidFill>
                  <a:srgbClr val="0070C0"/>
                </a:solidFill>
                <a:latin typeface="Arial Black" panose="020B0A04020102020204" pitchFamily="34" charset="0"/>
              </a:rPr>
              <a:t> момента е третия по големина в </a:t>
            </a:r>
            <a:r>
              <a:rPr lang="bg-BG" sz="1400" dirty="0" err="1">
                <a:solidFill>
                  <a:srgbClr val="0070C0"/>
                </a:solidFill>
                <a:latin typeface="Arial Black" panose="020B0A04020102020204" pitchFamily="34" charset="0"/>
              </a:rPr>
              <a:t>региона.В</a:t>
            </a:r>
            <a:r>
              <a:rPr lang="bg-BG" sz="1400" dirty="0">
                <a:solidFill>
                  <a:srgbClr val="0070C0"/>
                </a:solidFill>
                <a:latin typeface="Arial Black" panose="020B0A04020102020204" pitchFamily="34" charset="0"/>
              </a:rPr>
              <a:t> допълнение към природните забележителности е устието на реката, където тя се среща със Средиземно море.</a:t>
            </a:r>
          </a:p>
        </p:txBody>
      </p:sp>
    </p:spTree>
    <p:extLst>
      <p:ext uri="{BB962C8B-B14F-4D97-AF65-F5344CB8AC3E}">
        <p14:creationId xmlns:p14="http://schemas.microsoft.com/office/powerpoint/2010/main" val="34624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0" y="5855676"/>
            <a:ext cx="11602549" cy="1002323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2558473" y="232397"/>
            <a:ext cx="6075573" cy="619125"/>
          </a:xfrm>
          <a:prstGeom prst="rect">
            <a:avLst/>
          </a:prstGeom>
        </p:spPr>
        <p:txBody>
          <a:bodyPr wrap="square">
            <a:prstTxWarp prst="textCanUp">
              <a:avLst>
                <a:gd name="adj" fmla="val 66667"/>
              </a:avLst>
            </a:prstTxWarp>
            <a:spAutoFit/>
          </a:bodyPr>
          <a:lstStyle/>
          <a:p>
            <a:pPr algn="ctr"/>
            <a:r>
              <a:rPr lang="bg-BG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</a:rPr>
              <a:t>Цели на проекта:</a:t>
            </a:r>
            <a:endParaRPr lang="bg-BG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+mj-lt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193963" y="1008528"/>
            <a:ext cx="9364375" cy="2013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bg-BG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Усвояване иновативни методи и техники за внедряване в образователната ни практика в ДГ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bg-BG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Повишаване квалификацията ни по ИКТ, работа с различни мултимедийни приложения и  иновативни методи на преподаване.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bg-BG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на компетентности за иновативно управление на училищната политика и интернационализация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bg-BG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Комуникация и сътрудничество с партньори и колеги от други европейски страни</a:t>
            </a:r>
            <a:endParaRPr lang="bg-BG" sz="1400" dirty="0">
              <a:solidFill>
                <a:schemeClr val="accent2">
                  <a:lumMod val="7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79" y="5686"/>
            <a:ext cx="1047795" cy="10725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79" y="3292908"/>
            <a:ext cx="3296067" cy="2271132"/>
          </a:xfrm>
          <a:prstGeom prst="round2DiagRect">
            <a:avLst>
              <a:gd name="adj1" fmla="val 16667"/>
              <a:gd name="adj2" fmla="val 31792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96" y="3292908"/>
            <a:ext cx="3280297" cy="2370020"/>
          </a:xfrm>
          <a:prstGeom prst="round2DiagRect">
            <a:avLst>
              <a:gd name="adj1" fmla="val 16667"/>
              <a:gd name="adj2" fmla="val 10215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693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987552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328" y="1453479"/>
            <a:ext cx="6452996" cy="5071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авоъгълник 4"/>
          <p:cNvSpPr/>
          <p:nvPr/>
        </p:nvSpPr>
        <p:spPr>
          <a:xfrm>
            <a:off x="886023" y="2168619"/>
            <a:ext cx="3528146" cy="882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6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Изпълнени задачи в програмата на 5-дневен </a:t>
            </a:r>
            <a:r>
              <a:rPr lang="bg-BG" sz="16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курс,Сесия</a:t>
            </a:r>
            <a:r>
              <a:rPr lang="bg-BG" sz="16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1: 02-06.05.22г.</a:t>
            </a:r>
          </a:p>
        </p:txBody>
      </p:sp>
      <p:sp>
        <p:nvSpPr>
          <p:cNvPr id="9" name="Правоъгълник 8"/>
          <p:cNvSpPr/>
          <p:nvPr/>
        </p:nvSpPr>
        <p:spPr>
          <a:xfrm>
            <a:off x="278440" y="2898886"/>
            <a:ext cx="5087888" cy="372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US" sz="1400" u="sng" dirty="0">
              <a:solidFill>
                <a:srgbClr val="FF660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Представяне на училищата и практиките за оценяване: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представяне на ДГ “Малкият принц“-гр. Пловдив с презентационен материал и рекламни материали за ДГ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запознаване на колегията с образователната практика в детската градина, визия, цели, задачи и въведения метод на Д-р Мария Монтесори в ежедневието на децата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целодневно обучение и усвояване на тестове като инструменти за оценяване- създаване на е-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 </a:t>
            </a:r>
            <a:endParaRPr lang="bg-BG" sz="1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Звезда със 7 лъча 2"/>
          <p:cNvSpPr/>
          <p:nvPr/>
        </p:nvSpPr>
        <p:spPr>
          <a:xfrm>
            <a:off x="1363039" y="927983"/>
            <a:ext cx="1533236" cy="1050993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g-BG" sz="1600" b="1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 1</a:t>
            </a:r>
            <a:endParaRPr lang="bg-BG" sz="1600" dirty="0">
              <a:solidFill>
                <a:srgbClr val="0070C0"/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77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690"/>
            <a:ext cx="12192000" cy="934170"/>
          </a:xfrm>
          <a:prstGeom prst="rect">
            <a:avLst/>
          </a:prstGeom>
        </p:spPr>
      </p:pic>
      <p:pic>
        <p:nvPicPr>
          <p:cNvPr id="1026" name="Picture 2" descr="280093907_2056801791148245_7769018181307208152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0" y="1138666"/>
            <a:ext cx="2561004" cy="39508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Картина 3" descr="C:\Users\Admin\AppData\Local\Microsoft\Windows\INetCache\Content.Word\280203552_520976333024092_8969114099222072858_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554" y="900480"/>
            <a:ext cx="4237891" cy="2524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280376208_329519349267918_9061774467817109103_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554" y="3920117"/>
            <a:ext cx="5250518" cy="26186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616" y="1302454"/>
            <a:ext cx="2659212" cy="21228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86131772"/>
      </p:ext>
    </p:extLst>
  </p:cSld>
  <p:clrMapOvr>
    <a:masterClrMapping/>
  </p:clrMapOvr>
  <p:transition spd="slow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Картина 2" descr="C:\Users\Admin\AppData\Local\Microsoft\Windows\INetCache\Content.Word\279970072_345968990860497_3277351359473213433_n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569" y="291566"/>
            <a:ext cx="3532971" cy="1762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pic>
        <p:nvPicPr>
          <p:cNvPr id="2" name="Картина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72" y="6040581"/>
            <a:ext cx="11629428" cy="817419"/>
          </a:xfrm>
          <a:prstGeom prst="rect">
            <a:avLst/>
          </a:prstGeom>
        </p:spPr>
      </p:pic>
      <p:pic>
        <p:nvPicPr>
          <p:cNvPr id="6" name="Picture 2" descr="279823197_973462486667736_2348159901598090761_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876" y="191082"/>
            <a:ext cx="3843192" cy="21945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279859805_698546498127447_8747548439904365397_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80" y="2916250"/>
            <a:ext cx="3284931" cy="2965783"/>
          </a:xfrm>
          <a:prstGeom prst="ellipse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114" y="2823587"/>
            <a:ext cx="2893925" cy="26863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2097" y="2789538"/>
            <a:ext cx="2878886" cy="2720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8578524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530"/>
            <a:ext cx="12191999" cy="844062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0373" y="2927247"/>
            <a:ext cx="3203384" cy="3354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bg-BG" altLang="bg-BG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bg-BG" altLang="bg-BG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създаване на е</a:t>
            </a:r>
            <a:r>
              <a:rPr kumimoji="0" lang="en-US" altLang="bg-BG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Test</a:t>
            </a:r>
            <a:r>
              <a:rPr kumimoji="0" lang="bg-BG" altLang="bg-BG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на </a:t>
            </a:r>
            <a:r>
              <a:rPr kumimoji="0" lang="en-US" altLang="bg-BG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Google Forms</a:t>
            </a:r>
            <a:r>
              <a:rPr kumimoji="0" lang="bg-BG" altLang="bg-BG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–раздел базиран на опция отговор.</a:t>
            </a:r>
            <a:endParaRPr kumimoji="0" lang="bg-BG" altLang="bg-BG" sz="1400" b="0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 Black" panose="020B0A040201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bg-BG" altLang="bg-BG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създаване на образователна игра „</a:t>
            </a:r>
            <a:r>
              <a:rPr lang="bg-BG" alt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kumimoji="0" lang="en-US" altLang="bg-BG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scape room</a:t>
            </a:r>
            <a:r>
              <a:rPr kumimoji="0" lang="bg-BG" altLang="bg-BG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en-US" altLang="bg-BG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bg-BG" altLang="bg-BG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kumimoji="0" lang="en-US" altLang="bg-BG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 Forms </a:t>
            </a:r>
            <a:r>
              <a:rPr kumimoji="0" lang="bg-BG" altLang="bg-BG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kumimoji="0" lang="en-US" altLang="bg-BG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Google Form</a:t>
            </a:r>
            <a:endParaRPr kumimoji="0" lang="bg-BG" altLang="bg-BG" sz="1400" b="0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 Black" panose="020B0A040201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bg-BG" altLang="bg-BG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работилница на открито в </a:t>
            </a:r>
            <a:r>
              <a:rPr kumimoji="0" lang="bg-BG" altLang="bg-BG" sz="1400" b="0" i="0" u="none" strike="noStrike" cap="none" normalizeH="0" baseline="0" dirty="0" err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гр.Сиде</a:t>
            </a:r>
            <a:r>
              <a:rPr kumimoji="0" lang="bg-BG" altLang="bg-BG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kumimoji="0" lang="en-US" altLang="bg-BG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bg-BG" altLang="bg-BG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събиране на материали за игри „</a:t>
            </a:r>
            <a:r>
              <a:rPr lang="bg-BG" altLang="bg-BG" sz="14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kumimoji="0" lang="en-US" altLang="bg-BG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scape room</a:t>
            </a:r>
            <a:r>
              <a:rPr kumimoji="0" lang="bg-BG" altLang="bg-BG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en-US" altLang="bg-BG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bg-BG" altLang="bg-BG" sz="14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bg-BG" altLang="bg-BG" sz="1400" b="0" i="0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интерактивни видео и индивидуални задачи</a:t>
            </a:r>
            <a:endParaRPr kumimoji="0" lang="bg-BG" altLang="bg-BG" sz="1400" b="0" i="0" u="none" strike="noStrike" cap="none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Arial Black" panose="020B0A040201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Black" panose="020B0A04020102020204" pitchFamily="34" charset="0"/>
            </a:endParaRPr>
          </a:p>
        </p:txBody>
      </p:sp>
      <p:pic>
        <p:nvPicPr>
          <p:cNvPr id="3073" name="Picture 1" descr="279972180_575276360466725_6488962582486314643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37" y="816533"/>
            <a:ext cx="3586313" cy="27653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2408238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endParaRPr kumimoji="0" lang="bg-BG" altLang="bg-BG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Картина 5" descr="C:\Users\Admin\AppData\Local\Microsoft\Windows\INetCache\Content.Word\280101804_1229508777864548_6963389267538988020_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37" y="3952116"/>
            <a:ext cx="3586313" cy="26557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Картина 6" descr="C:\Users\Admin\AppData\Local\Microsoft\Windows\INetCache\Content.Word\279944636_1131426817701703_6516220177103187534_n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2164" y="816531"/>
            <a:ext cx="3653993" cy="276531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076" name="Picture 4" descr="279931094_780007653382836_8165418836151610145_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504" y="3952116"/>
            <a:ext cx="3620654" cy="258642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везда със 7 лъча 4"/>
          <p:cNvSpPr/>
          <p:nvPr/>
        </p:nvSpPr>
        <p:spPr>
          <a:xfrm>
            <a:off x="661607" y="1582298"/>
            <a:ext cx="1547519" cy="1241419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bg-BG" sz="1600" b="1" dirty="0">
                <a:solidFill>
                  <a:srgbClr val="0070C0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Ден 2</a:t>
            </a:r>
            <a:endParaRPr lang="bg-BG" altLang="bg-BG" sz="16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33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5" y="6137032"/>
            <a:ext cx="8543636" cy="720967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5527727" y="293914"/>
            <a:ext cx="4219174" cy="2141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 посещението на </a:t>
            </a:r>
            <a:r>
              <a:rPr lang="bg-BG" sz="14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гр.Сиде</a:t>
            </a:r>
            <a:r>
              <a:rPr lang="bg-BG" sz="14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се запознахме с културните и архитектурни забележителности на стария </a:t>
            </a:r>
            <a:r>
              <a:rPr lang="bg-BG" sz="14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град,Амфитеатъра</a:t>
            </a:r>
            <a:r>
              <a:rPr lang="bg-BG" sz="14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храмовете на Аполон и Атина, пристанището на </a:t>
            </a:r>
            <a:r>
              <a:rPr lang="bg-BG" sz="1400" b="1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Сиде</a:t>
            </a:r>
            <a:r>
              <a:rPr lang="bg-BG" sz="14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bg-BG" sz="1400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двореца на епископа, базиликата и източния портал на града.</a:t>
            </a:r>
            <a:endParaRPr lang="bg-BG" sz="1400" b="1" dirty="0">
              <a:solidFill>
                <a:schemeClr val="accent2">
                  <a:lumMod val="7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280114786_1156574628441831_7952355506234434184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716" y="2475345"/>
            <a:ext cx="2951081" cy="2615755"/>
          </a:xfrm>
          <a:prstGeom prst="ellipse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495" y="3565235"/>
            <a:ext cx="3730247" cy="2452691"/>
          </a:xfrm>
          <a:prstGeom prst="ellipse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56" y="230726"/>
            <a:ext cx="5158272" cy="3121010"/>
          </a:xfrm>
          <a:prstGeom prst="ellipse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7" name="Контейнер за съдържание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5" y="3394847"/>
            <a:ext cx="3545822" cy="2726091"/>
          </a:xfrm>
          <a:prstGeom prst="ellipse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793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Фасети">
  <a:themeElements>
    <a:clrScheme name="Средни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Фасети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Фасети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1150</TotalTime>
  <Words>856</Words>
  <Application>Microsoft Office PowerPoint</Application>
  <PresentationFormat>Широк екран</PresentationFormat>
  <Paragraphs>91</Paragraphs>
  <Slides>28</Slides>
  <Notes>1</Notes>
  <HiddenSlides>0</HiddenSlides>
  <MMClips>1</MMClips>
  <ScaleCrop>false</ScaleCrop>
  <HeadingPairs>
    <vt:vector size="6" baseType="variant">
      <vt:variant>
        <vt:lpstr>Използвани шрифтове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28</vt:i4>
      </vt:variant>
    </vt:vector>
  </HeadingPairs>
  <TitlesOfParts>
    <vt:vector size="40" baseType="lpstr">
      <vt:lpstr>Algerian</vt:lpstr>
      <vt:lpstr>Arial</vt:lpstr>
      <vt:lpstr>Arial Black</vt:lpstr>
      <vt:lpstr>Bahnschrift SemiBold Condensed</vt:lpstr>
      <vt:lpstr>Bernard MT Condensed</vt:lpstr>
      <vt:lpstr>Calibri</vt:lpstr>
      <vt:lpstr>Monotype Corsiva</vt:lpstr>
      <vt:lpstr>Times New Roman</vt:lpstr>
      <vt:lpstr>Trebuchet MS</vt:lpstr>
      <vt:lpstr>Wingdings</vt:lpstr>
      <vt:lpstr>Wingdings 3</vt:lpstr>
      <vt:lpstr>Фасети</vt:lpstr>
      <vt:lpstr> 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Admin</dc:creator>
  <cp:lastModifiedBy>Admin</cp:lastModifiedBy>
  <cp:revision>302</cp:revision>
  <dcterms:created xsi:type="dcterms:W3CDTF">2022-08-18T17:20:44Z</dcterms:created>
  <dcterms:modified xsi:type="dcterms:W3CDTF">2022-08-30T15:05:05Z</dcterms:modified>
</cp:coreProperties>
</file>